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2" r:id="rId2"/>
    <p:sldId id="281" r:id="rId3"/>
    <p:sldId id="294" r:id="rId4"/>
    <p:sldId id="295" r:id="rId5"/>
    <p:sldId id="296" r:id="rId6"/>
    <p:sldId id="297" r:id="rId7"/>
    <p:sldId id="300" r:id="rId8"/>
    <p:sldId id="298" r:id="rId9"/>
    <p:sldId id="299" r:id="rId10"/>
    <p:sldId id="305" r:id="rId11"/>
    <p:sldId id="301" r:id="rId12"/>
    <p:sldId id="309" r:id="rId13"/>
    <p:sldId id="307" r:id="rId14"/>
    <p:sldId id="308" r:id="rId15"/>
    <p:sldId id="302" r:id="rId16"/>
    <p:sldId id="311" r:id="rId17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7835" autoAdjust="0"/>
  </p:normalViewPr>
  <p:slideViewPr>
    <p:cSldViewPr>
      <p:cViewPr>
        <p:scale>
          <a:sx n="66" d="100"/>
          <a:sy n="66" d="100"/>
        </p:scale>
        <p:origin x="-118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r">
              <a:defRPr sz="1200"/>
            </a:lvl1pPr>
          </a:lstStyle>
          <a:p>
            <a:fld id="{9F2BB700-D04A-4D61-A52A-AF0592F32CA8}" type="datetimeFigureOut">
              <a:rPr kumimoji="1" lang="ja-JP" altLang="en-US" smtClean="0"/>
              <a:pPr/>
              <a:t>2019/2/5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01" tIns="45501" rIns="91001" bIns="45501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768" y="4715351"/>
            <a:ext cx="5438140" cy="4466591"/>
          </a:xfrm>
          <a:prstGeom prst="rect">
            <a:avLst/>
          </a:prstGeom>
        </p:spPr>
        <p:txBody>
          <a:bodyPr vert="horz" lIns="91001" tIns="45501" rIns="91001" bIns="45501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9118"/>
            <a:ext cx="2945659" cy="495935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443" y="9429118"/>
            <a:ext cx="2945659" cy="495935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r">
              <a:defRPr sz="1200"/>
            </a:lvl1pPr>
          </a:lstStyle>
          <a:p>
            <a:fld id="{77FE3911-FFE8-49C6-A3AB-C162B2E6A8C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E3911-FFE8-49C6-A3AB-C162B2E6A8CD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E3911-FFE8-49C6-A3AB-C162B2E6A8CD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E3911-FFE8-49C6-A3AB-C162B2E6A8CD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E3911-FFE8-49C6-A3AB-C162B2E6A8CD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E3911-FFE8-49C6-A3AB-C162B2E6A8CD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E3911-FFE8-49C6-A3AB-C162B2E6A8CD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E3911-FFE8-49C6-A3AB-C162B2E6A8CD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E3911-FFE8-49C6-A3AB-C162B2E6A8CD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149736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838312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589039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769421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339150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215844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48978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592443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21131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022334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779401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AB1AB-E856-401E-A166-BECF75E04E11}" type="datetimeFigureOut">
              <a:rPr kumimoji="1" lang="ja-JP" altLang="en-US" smtClean="0"/>
              <a:pPr/>
              <a:t>2019/2/5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508672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35500;&#26126;&#12487;&#12540;&#12479;&#38598;/1%20&#20154;&#39006;&#12398;&#35477;&#29983;&#12392;&#26085;&#26412;&#12398;&#21407;&#22987;&#26178;&#20195;_&#21839;&#38988;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&#35500;&#26126;&#12487;&#12540;&#12479;&#38598;/1%20&#20154;&#39006;&#12398;&#35477;&#29983;&#12392;&#26085;&#26412;&#12398;&#21407;&#22987;&#26178;&#20195;_&#35299;&#31572;.pdf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35500;&#26126;&#12487;&#12540;&#12479;&#38598;/&#34382;&#12398;&#24059;&#65296;&#21407;&#31295;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35500;&#26126;&#12487;&#12540;&#12479;&#38598;/win4j006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&#35500;&#26126;&#12487;&#12540;&#12479;&#38598;/&#23567;&#65300;&#12454;&#12451;&#12531;&#12497;&#12473;&#30906;&#35469;&#12486;&#12473;&#12488;&#35299;&#31572;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35500;&#26126;&#12487;&#12540;&#12479;&#38598;/&#21336;&#31185;&#35611;&#24231;&#12288;&#38306;&#25968;&#22522;&#30990;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35500;&#26126;&#12487;&#12540;&#12479;&#38598;/&#21029;&#20874;&#31227;&#34892;&#25514;&#32622;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35500;&#26126;&#12487;&#12540;&#12479;&#38598;/&#22269;&#35486;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00100" y="1071546"/>
            <a:ext cx="7143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</a:rPr>
              <a:t>①社会・理科　</a:t>
            </a:r>
            <a:r>
              <a:rPr kumimoji="1" lang="en-US" altLang="ja-JP" dirty="0" err="1" smtClean="0">
                <a:latin typeface="メイリオ" pitchFamily="50" charset="-128"/>
                <a:ea typeface="メイリオ" pitchFamily="50" charset="-128"/>
              </a:rPr>
              <a:t>winpass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</a:rPr>
              <a:t>のテンプレートテスト</a:t>
            </a:r>
            <a:endParaRPr kumimoji="1"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　英数同様に、大問毎の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hlinkClick r:id="rId3" action="ppaction://hlinkfile"/>
              </a:rPr>
              <a:t>確認テスト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を作成。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hlinkClick r:id="rId4" action="ppaction://hlinkfile"/>
              </a:rPr>
              <a:t>解答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は別途。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kumimoji="1"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◇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</a:rPr>
              <a:t>構成のポイント</a:t>
            </a:r>
            <a:endParaRPr kumimoji="1"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</a:rPr>
              <a:t>・問題の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順番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</a:rPr>
              <a:t>をいれかえている。</a:t>
            </a:r>
            <a:endParaRPr kumimoji="1"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</a:rPr>
              <a:t>・確認問題にはないが、導入で説明された問題も追加されている。</a:t>
            </a:r>
            <a:endParaRPr kumimoji="1"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・理科は確認問題の類題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</a:rPr>
              <a:t>・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</a:rPr>
              <a:t>PASSUMAL</a:t>
            </a:r>
            <a:r>
              <a:rPr kumimoji="1" lang="ja-JP" altLang="en-US" dirty="0" err="1" smtClean="0">
                <a:latin typeface="メイリオ" pitchFamily="50" charset="-128"/>
                <a:ea typeface="メイリオ" pitchFamily="50" charset="-128"/>
              </a:rPr>
              <a:t>にも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</a:rPr>
              <a:t>対応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</a:rPr>
              <a:t>・テンプレートは新しいテストの文言に訂正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</a:rPr>
              <a:t>(2/8)</a:t>
            </a: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</a:rPr>
              <a:t>◇使い方</a:t>
            </a:r>
            <a:endParaRPr kumimoji="1"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英語同様に事前にプリントアウトしておく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kumimoji="1"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◇入手方法</a:t>
            </a:r>
            <a:endParaRPr kumimoji="1"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ＰＤＦデータとして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manager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サイトから</a:t>
            </a:r>
            <a:r>
              <a:rPr lang="en-US" altLang="ja-JP" dirty="0" err="1" smtClean="0">
                <a:latin typeface="メイリオ" pitchFamily="50" charset="-128"/>
                <a:ea typeface="メイリオ" pitchFamily="50" charset="-128"/>
              </a:rPr>
              <a:t>winpass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の教材からダウンロードが可能</a:t>
            </a:r>
            <a:endParaRPr kumimoji="1" lang="ja-JP" altLang="en-US" dirty="0">
              <a:latin typeface="メイリオ" pitchFamily="50" charset="-128"/>
              <a:ea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1000097" y="299851"/>
          <a:ext cx="6929485" cy="5167104"/>
        </p:xfrm>
        <a:graphic>
          <a:graphicData uri="http://schemas.openxmlformats.org/drawingml/2006/table">
            <a:tbl>
              <a:tblPr/>
              <a:tblGrid>
                <a:gridCol w="345784"/>
                <a:gridCol w="276627"/>
                <a:gridCol w="331951"/>
                <a:gridCol w="142355"/>
                <a:gridCol w="217260"/>
                <a:gridCol w="290457"/>
                <a:gridCol w="290457"/>
                <a:gridCol w="940528"/>
                <a:gridCol w="290457"/>
                <a:gridCol w="248963"/>
                <a:gridCol w="313509"/>
                <a:gridCol w="405720"/>
                <a:gridCol w="276627"/>
                <a:gridCol w="276627"/>
                <a:gridCol w="262795"/>
                <a:gridCol w="290457"/>
                <a:gridCol w="290457"/>
                <a:gridCol w="899034"/>
                <a:gridCol w="290457"/>
                <a:gridCol w="248963"/>
              </a:tblGrid>
              <a:tr h="245506">
                <a:tc gridSpan="10">
                  <a:txBody>
                    <a:bodyPr/>
                    <a:lstStyle/>
                    <a:p>
                      <a:pPr algn="ctr" fontAlgn="t"/>
                      <a:r>
                        <a:rPr lang="ja-JP" altLang="en-US" sz="1400" b="1" i="0" u="none" strike="noStrike" dirty="0">
                          <a:latin typeface="ＭＳ Ｐ明朝"/>
                        </a:rPr>
                        <a:t>小学ウィンパス</a:t>
                      </a:r>
                    </a:p>
                  </a:txBody>
                  <a:tcPr marL="11691" marR="11691" marT="11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ja-JP" altLang="en-US" sz="1400" b="1" i="0" u="none" strike="noStrike">
                          <a:latin typeface="ＭＳ Ｐ明朝"/>
                        </a:rPr>
                        <a:t>中学</a:t>
                      </a:r>
                      <a:r>
                        <a:rPr lang="en-US" sz="1400" b="1" i="0" u="none" strike="noStrike">
                          <a:latin typeface="ＭＳ Ｐ明朝"/>
                        </a:rPr>
                        <a:t>Win Pass</a:t>
                      </a:r>
                    </a:p>
                  </a:txBody>
                  <a:tcPr marL="11691" marR="11691" marT="116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33815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400" b="0" i="0" u="none" strike="noStrike">
                          <a:latin typeface="ＭＳ Ｐ明朝"/>
                        </a:rPr>
                        <a:t>　</a:t>
                      </a:r>
                    </a:p>
                  </a:txBody>
                  <a:tcPr marL="11691" marR="11691" marT="116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latin typeface="ＭＳ Ｐ明朝"/>
                        </a:rPr>
                        <a:t>算数</a:t>
                      </a:r>
                    </a:p>
                  </a:txBody>
                  <a:tcPr marL="11691" marR="11691" marT="11691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4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 smtClean="0">
                          <a:latin typeface="HGPｺﾞｼｯｸE"/>
                        </a:rPr>
                        <a:t>S89(</a:t>
                      </a:r>
                      <a:r>
                        <a:rPr lang="ja-JP" altLang="en-US" sz="1400" b="0" i="0" u="none" strike="noStrike" dirty="0" smtClean="0">
                          <a:latin typeface="HGPｺﾞｼｯｸE"/>
                        </a:rPr>
                        <a:t>移行措置</a:t>
                      </a:r>
                      <a:r>
                        <a:rPr lang="en-US" altLang="ja-JP" sz="1400" b="0" i="0" u="none" strike="noStrike" dirty="0" smtClean="0">
                          <a:latin typeface="HGPｺﾞｼｯｸE"/>
                        </a:rPr>
                        <a:t>)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1382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latin typeface="ＭＳ Ｐ明朝"/>
                        </a:rPr>
                        <a:t>英語</a:t>
                      </a:r>
                    </a:p>
                  </a:txBody>
                  <a:tcPr marL="11691" marR="11691" marT="11691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 smtClean="0">
                          <a:latin typeface="HGPｺﾞｼｯｸE"/>
                        </a:rPr>
                        <a:t>P47(</a:t>
                      </a:r>
                      <a:r>
                        <a:rPr lang="ja-JP" altLang="en-US" sz="1400" b="0" i="0" u="none" strike="noStrike" dirty="0" smtClean="0">
                          <a:latin typeface="HGPｺﾞｼｯｸE"/>
                        </a:rPr>
                        <a:t>全面改訂</a:t>
                      </a:r>
                      <a:r>
                        <a:rPr lang="en-US" sz="1400" b="0" i="0" u="none" strike="noStrike" dirty="0" smtClean="0">
                          <a:latin typeface="HGPｺﾞｼｯｸE"/>
                        </a:rPr>
                        <a:t>)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1350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33815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400" b="0" i="0" u="none" strike="noStrike">
                          <a:latin typeface="ＭＳ Ｐ明朝"/>
                        </a:rPr>
                        <a:t>　</a:t>
                      </a:r>
                    </a:p>
                  </a:txBody>
                  <a:tcPr marL="11691" marR="11691" marT="116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5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 smtClean="0">
                          <a:latin typeface="HGPｺﾞｼｯｸE"/>
                        </a:rPr>
                        <a:t>S82</a:t>
                      </a:r>
                      <a:r>
                        <a:rPr lang="en-US" altLang="ja-JP" sz="1400" b="0" i="0" u="none" strike="noStrike" dirty="0" smtClean="0">
                          <a:latin typeface="HGPｺﾞｼｯｸE"/>
                        </a:rPr>
                        <a:t>(</a:t>
                      </a:r>
                      <a:r>
                        <a:rPr lang="ja-JP" altLang="en-US" sz="1400" b="0" i="0" u="none" strike="noStrike" dirty="0" smtClean="0">
                          <a:latin typeface="HGPｺﾞｼｯｸE"/>
                        </a:rPr>
                        <a:t>移行措置</a:t>
                      </a:r>
                      <a:r>
                        <a:rPr lang="en-US" altLang="ja-JP" sz="1400" b="0" i="0" u="none" strike="noStrike" dirty="0" smtClean="0">
                          <a:latin typeface="HGPｺﾞｼｯｸE"/>
                        </a:rPr>
                        <a:t>)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1382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2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 smtClean="0">
                          <a:latin typeface="HGPｺﾞｼｯｸE"/>
                        </a:rPr>
                        <a:t>P48</a:t>
                      </a:r>
                      <a:r>
                        <a:rPr lang="en-US" altLang="ja-JP" sz="1400" b="0" i="0" u="none" strike="noStrike" dirty="0" smtClean="0">
                          <a:latin typeface="HGPｺﾞｼｯｸE"/>
                        </a:rPr>
                        <a:t>(</a:t>
                      </a:r>
                      <a:r>
                        <a:rPr lang="ja-JP" altLang="en-US" sz="1400" b="0" i="0" u="none" strike="noStrike" dirty="0" smtClean="0">
                          <a:latin typeface="HGPｺﾞｼｯｸE"/>
                        </a:rPr>
                        <a:t>全面改訂</a:t>
                      </a:r>
                      <a:r>
                        <a:rPr lang="en-US" altLang="ja-JP" sz="1400" b="0" i="0" u="none" strike="noStrike" dirty="0" smtClean="0">
                          <a:latin typeface="HGPｺﾞｼｯｸE"/>
                        </a:rPr>
                        <a:t>)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1350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33815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800" b="1" i="0" u="none" strike="noStrike">
                          <a:latin typeface="ＭＳ Ｐ明朝"/>
                        </a:rPr>
                        <a:t>　</a:t>
                      </a:r>
                    </a:p>
                  </a:txBody>
                  <a:tcPr marL="11691" marR="11691" marT="11691" marB="0" vert="ea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6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>
                          <a:latin typeface="HGPｺﾞｼｯｸE"/>
                        </a:rPr>
                        <a:t>S83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1382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3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 smtClean="0">
                          <a:latin typeface="HGPｺﾞｼｯｸE"/>
                        </a:rPr>
                        <a:t>P49</a:t>
                      </a:r>
                      <a:r>
                        <a:rPr lang="en-US" altLang="ja-JP" sz="1400" b="0" i="0" u="none" strike="noStrike" dirty="0" smtClean="0">
                          <a:latin typeface="HGPｺﾞｼｯｸE"/>
                        </a:rPr>
                        <a:t>(</a:t>
                      </a:r>
                      <a:r>
                        <a:rPr lang="ja-JP" altLang="en-US" sz="1400" b="0" i="0" u="none" strike="noStrike" dirty="0" smtClean="0">
                          <a:latin typeface="HGPｺﾞｼｯｸE"/>
                        </a:rPr>
                        <a:t>全面改訂</a:t>
                      </a:r>
                      <a:r>
                        <a:rPr lang="en-US" altLang="ja-JP" sz="1400" b="0" i="0" u="none" strike="noStrike" dirty="0" smtClean="0">
                          <a:latin typeface="HGPｺﾞｼｯｸE"/>
                        </a:rPr>
                        <a:t>)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1350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33815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800" b="1" i="0" u="none" strike="noStrike">
                          <a:latin typeface="ＭＳ Ｐ明朝"/>
                        </a:rPr>
                        <a:t>　</a:t>
                      </a:r>
                    </a:p>
                  </a:txBody>
                  <a:tcPr marL="11691" marR="11691" marT="11691" marB="0" vert="ea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latin typeface="ＭＳ Ｐ明朝"/>
                        </a:rPr>
                        <a:t>国語</a:t>
                      </a:r>
                    </a:p>
                  </a:txBody>
                  <a:tcPr marL="11691" marR="11691" marT="11691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4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 smtClean="0">
                          <a:latin typeface="HGPｺﾞｼｯｸE"/>
                        </a:rPr>
                        <a:t>S90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1382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latin typeface="ＭＳ Ｐ明朝"/>
                        </a:rPr>
                        <a:t>数学</a:t>
                      </a:r>
                    </a:p>
                  </a:txBody>
                  <a:tcPr marL="11691" marR="11691" marT="11691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 smtClean="0">
                          <a:latin typeface="HGPｺﾞｼｯｸE"/>
                        </a:rPr>
                        <a:t>P26(</a:t>
                      </a:r>
                      <a:r>
                        <a:rPr lang="ja-JP" altLang="en-US" sz="1400" b="0" i="0" u="none" strike="noStrike" dirty="0" smtClean="0">
                          <a:latin typeface="HGPｺﾞｼｯｸE"/>
                        </a:rPr>
                        <a:t>移行措置</a:t>
                      </a:r>
                      <a:r>
                        <a:rPr lang="en-US" sz="1400" b="0" i="0" u="none" strike="noStrike" dirty="0" smtClean="0">
                          <a:latin typeface="HGPｺﾞｼｯｸE"/>
                        </a:rPr>
                        <a:t>)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1242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33815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800" b="1" i="0" u="none" strike="noStrike">
                          <a:latin typeface="ＭＳ Ｐ明朝"/>
                        </a:rPr>
                        <a:t>　</a:t>
                      </a:r>
                    </a:p>
                  </a:txBody>
                  <a:tcPr marL="11691" marR="11691" marT="11691" marB="0" vert="ea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5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 smtClean="0">
                          <a:latin typeface="HGPｺﾞｼｯｸE"/>
                        </a:rPr>
                        <a:t>S91</a:t>
                      </a:r>
                      <a:r>
                        <a:rPr lang="en-US" altLang="ja-JP" sz="1400" b="0" i="0" u="none" strike="noStrike" dirty="0" smtClean="0">
                          <a:latin typeface="HGPｺﾞｼｯｸE"/>
                        </a:rPr>
                        <a:t>(</a:t>
                      </a:r>
                      <a:r>
                        <a:rPr lang="ja-JP" altLang="en-US" sz="1400" b="0" i="0" u="none" strike="noStrike" dirty="0" smtClean="0">
                          <a:latin typeface="HGPｺﾞｼｯｸE"/>
                        </a:rPr>
                        <a:t>言葉の学習</a:t>
                      </a:r>
                      <a:r>
                        <a:rPr lang="en-US" altLang="ja-JP" sz="1400" b="0" i="0" u="none" strike="noStrike" dirty="0" smtClean="0">
                          <a:latin typeface="HGPｺﾞｼｯｸE"/>
                        </a:rPr>
                        <a:t>)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1382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2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>
                          <a:latin typeface="HGPｺﾞｼｯｸE"/>
                        </a:rPr>
                        <a:t>P27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1242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81503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800" b="1" i="0" u="none" strike="noStrike">
                          <a:latin typeface="ＭＳ Ｐゴシック"/>
                        </a:rPr>
                        <a:t>　</a:t>
                      </a:r>
                    </a:p>
                  </a:txBody>
                  <a:tcPr marL="11691" marR="11691" marT="11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latin typeface="ＭＳ Ｐ明朝"/>
                        </a:rPr>
                        <a:t>6</a:t>
                      </a:r>
                    </a:p>
                  </a:txBody>
                  <a:tcPr marL="11691" marR="11691" marT="116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>
                          <a:latin typeface="HGPｺﾞｼｯｸE"/>
                        </a:rPr>
                        <a:t>S75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latin typeface="ＭＳ Ｐ明朝"/>
                        </a:rPr>
                        <a:t>1382</a:t>
                      </a:r>
                    </a:p>
                  </a:txBody>
                  <a:tcPr marL="11691" marR="11691" marT="116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3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>
                          <a:latin typeface="HGPｺﾞｼｯｸE"/>
                        </a:rPr>
                        <a:t>P28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1242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33815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400" b="0" i="0" u="none" strike="noStrike">
                          <a:latin typeface="ＭＳ Ｐ明朝"/>
                        </a:rPr>
                        <a:t>　</a:t>
                      </a:r>
                    </a:p>
                  </a:txBody>
                  <a:tcPr marL="11691" marR="11691" marT="116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latin typeface="ＭＳ Ｐ明朝"/>
                        </a:rPr>
                        <a:t>英語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6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>
                          <a:latin typeface="HGPｺﾞｼｯｸE"/>
                        </a:rPr>
                        <a:t>S87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latin typeface="ＭＳ Ｐ明朝"/>
                        </a:rPr>
                        <a:t>1350</a:t>
                      </a:r>
                    </a:p>
                  </a:txBody>
                  <a:tcPr marL="11691" marR="11691" marT="116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latin typeface="ＭＳ Ｐ明朝"/>
                        </a:rPr>
                        <a:t>国語</a:t>
                      </a:r>
                    </a:p>
                  </a:txBody>
                  <a:tcPr marL="11691" marR="11691" marT="11691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 smtClean="0">
                          <a:latin typeface="HGPｺﾞｼｯｸE"/>
                        </a:rPr>
                        <a:t>P38</a:t>
                      </a:r>
                      <a:r>
                        <a:rPr lang="en-US" altLang="ja-JP" sz="1400" b="0" i="0" u="none" strike="noStrike" dirty="0" smtClean="0">
                          <a:latin typeface="HGPｺﾞｼｯｸE"/>
                        </a:rPr>
                        <a:t>(</a:t>
                      </a:r>
                      <a:r>
                        <a:rPr lang="ja-JP" altLang="en-US" sz="1400" b="0" i="0" u="none" strike="noStrike" dirty="0" smtClean="0">
                          <a:latin typeface="HGPｺﾞｼｯｸE"/>
                        </a:rPr>
                        <a:t>全面改訂</a:t>
                      </a:r>
                      <a:r>
                        <a:rPr lang="en-US" altLang="ja-JP" sz="1400" b="0" i="0" u="none" strike="noStrike" dirty="0" smtClean="0">
                          <a:latin typeface="HGPｺﾞｼｯｸE"/>
                        </a:rPr>
                        <a:t>)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1101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33815"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2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 smtClean="0">
                          <a:latin typeface="HGPｺﾞｼｯｸE"/>
                        </a:rPr>
                        <a:t>P50</a:t>
                      </a:r>
                      <a:r>
                        <a:rPr lang="en-US" altLang="ja-JP" sz="1400" b="0" i="0" u="none" strike="noStrike" dirty="0" smtClean="0">
                          <a:latin typeface="HGPｺﾞｼｯｸE"/>
                        </a:rPr>
                        <a:t>(</a:t>
                      </a:r>
                      <a:r>
                        <a:rPr lang="ja-JP" altLang="en-US" sz="1400" b="0" i="0" u="none" strike="noStrike" dirty="0" smtClean="0">
                          <a:latin typeface="HGPｺﾞｼｯｸE"/>
                        </a:rPr>
                        <a:t>全面改訂</a:t>
                      </a:r>
                      <a:r>
                        <a:rPr lang="en-US" altLang="ja-JP" sz="1400" b="0" i="0" u="none" strike="noStrike" dirty="0" smtClean="0">
                          <a:latin typeface="HGPｺﾞｼｯｸE"/>
                        </a:rPr>
                        <a:t>)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1101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33815">
                <a:tc gridSpan="10">
                  <a:txBody>
                    <a:bodyPr/>
                    <a:lstStyle/>
                    <a:p>
                      <a:pPr algn="ctr" fontAlgn="t"/>
                      <a:r>
                        <a:rPr lang="ja-JP" altLang="en-US" sz="1400" b="1" i="0" u="none" strike="noStrike" dirty="0">
                          <a:latin typeface="ＭＳ Ｐ明朝"/>
                        </a:rPr>
                        <a:t>旧　サーパス適性検査</a:t>
                      </a:r>
                    </a:p>
                  </a:txBody>
                  <a:tcPr marL="11691" marR="11691" marT="116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3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 smtClean="0">
                          <a:latin typeface="HGPｺﾞｼｯｸE"/>
                        </a:rPr>
                        <a:t>P51</a:t>
                      </a:r>
                      <a:r>
                        <a:rPr lang="en-US" altLang="ja-JP" sz="1400" b="0" i="0" u="none" strike="noStrike" dirty="0" smtClean="0">
                          <a:latin typeface="HGPｺﾞｼｯｸE"/>
                        </a:rPr>
                        <a:t>(</a:t>
                      </a:r>
                      <a:r>
                        <a:rPr lang="ja-JP" altLang="en-US" sz="1400" b="0" i="0" u="none" strike="noStrike" dirty="0" smtClean="0">
                          <a:latin typeface="HGPｺﾞｼｯｸE"/>
                        </a:rPr>
                        <a:t>全面改訂</a:t>
                      </a:r>
                      <a:r>
                        <a:rPr lang="en-US" altLang="ja-JP" sz="1400" b="0" i="0" u="none" strike="noStrike" dirty="0" smtClean="0">
                          <a:latin typeface="HGPｺﾞｼｯｸE"/>
                        </a:rPr>
                        <a:t>)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1101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3381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ja-JP" altLang="en-US" sz="1400" b="0" i="0" u="none" strike="noStrike">
                          <a:latin typeface="ＭＳ Ｐ明朝"/>
                        </a:rPr>
                        <a:t>中高一貫</a:t>
                      </a:r>
                    </a:p>
                  </a:txBody>
                  <a:tcPr marL="11691" marR="11691" marT="116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altLang="ja-JP" sz="1400" b="0" i="0" u="none" strike="noStrike">
                          <a:latin typeface="ＭＳ Ｐ明朝"/>
                        </a:rPr>
                        <a:t>6</a:t>
                      </a:r>
                    </a:p>
                  </a:txBody>
                  <a:tcPr marL="11691" marR="11691" marT="116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>
                          <a:latin typeface="HGSｺﾞｼｯｸE"/>
                        </a:rPr>
                        <a:t>A9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latin typeface="ＭＳ Ｐ明朝"/>
                        </a:rPr>
                        <a:t>1851</a:t>
                      </a:r>
                    </a:p>
                  </a:txBody>
                  <a:tcPr marL="11691" marR="11691" marT="116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latin typeface="ＭＳ Ｐ明朝"/>
                        </a:rPr>
                        <a:t>理科</a:t>
                      </a:r>
                    </a:p>
                  </a:txBody>
                  <a:tcPr marL="11691" marR="11691" marT="11691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 smtClean="0">
                          <a:latin typeface="HGPｺﾞｼｯｸE"/>
                        </a:rPr>
                        <a:t>P37</a:t>
                      </a:r>
                      <a:r>
                        <a:rPr lang="en-US" altLang="ja-JP" sz="1400" b="0" i="0" u="none" strike="noStrike" dirty="0" smtClean="0">
                          <a:latin typeface="HGPｺﾞｼｯｸE"/>
                        </a:rPr>
                        <a:t>(</a:t>
                      </a:r>
                      <a:r>
                        <a:rPr lang="ja-JP" altLang="en-US" sz="1400" b="0" i="0" u="none" strike="noStrike" dirty="0" smtClean="0">
                          <a:latin typeface="HGPｺﾞｼｯｸE"/>
                        </a:rPr>
                        <a:t>移行措置</a:t>
                      </a:r>
                      <a:r>
                        <a:rPr lang="en-US" altLang="ja-JP" sz="1400" b="0" i="0" u="none" strike="noStrike" dirty="0" smtClean="0">
                          <a:latin typeface="HGPｺﾞｼｯｸE"/>
                        </a:rPr>
                        <a:t>)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1188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33815"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2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>
                          <a:latin typeface="HGPｺﾞｼｯｸE"/>
                        </a:rPr>
                        <a:t>P30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1188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33815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1" i="0" u="none" strike="noStrike" dirty="0">
                          <a:latin typeface="ＭＳ Ｐ明朝"/>
                        </a:rPr>
                        <a:t>実力練成エフォート（中受用）</a:t>
                      </a:r>
                    </a:p>
                  </a:txBody>
                  <a:tcPr marL="11691" marR="11691" marT="116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latin typeface="ＭＳ Ｐ明朝"/>
                        </a:rPr>
                        <a:t>全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>
                          <a:latin typeface="HGSｺﾞｼｯｸE"/>
                        </a:rPr>
                        <a:t>P31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1296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3381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latin typeface="ＭＳ Ｐ明朝"/>
                        </a:rPr>
                        <a:t>　</a:t>
                      </a:r>
                    </a:p>
                  </a:txBody>
                  <a:tcPr marL="11691" marR="11691" marT="11691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latin typeface="ＭＳ Ｐ明朝"/>
                        </a:rPr>
                        <a:t>算数</a:t>
                      </a:r>
                    </a:p>
                  </a:txBody>
                  <a:tcPr marL="11691" marR="11691" marT="11691" marB="0" vert="eaVert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Ⅰ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 smtClean="0">
                          <a:latin typeface="HGPｺﾞｼｯｸE"/>
                        </a:rPr>
                        <a:t>A85</a:t>
                      </a:r>
                      <a:r>
                        <a:rPr lang="en-US" altLang="ja-JP" sz="1400" b="0" i="0" u="none" strike="noStrike" dirty="0" smtClean="0">
                          <a:latin typeface="HGPｺﾞｼｯｸE"/>
                        </a:rPr>
                        <a:t>(</a:t>
                      </a:r>
                      <a:r>
                        <a:rPr lang="ja-JP" altLang="en-US" sz="1400" b="0" i="0" u="none" strike="noStrike" dirty="0" smtClean="0">
                          <a:latin typeface="HGPｺﾞｼｯｸE"/>
                        </a:rPr>
                        <a:t>移行措置</a:t>
                      </a:r>
                      <a:r>
                        <a:rPr lang="en-US" altLang="ja-JP" sz="1400" b="0" i="0" u="none" strike="noStrike" dirty="0" smtClean="0">
                          <a:latin typeface="HGPｺﾞｼｯｸE"/>
                        </a:rPr>
                        <a:t>)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1674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latin typeface="ＭＳ Ｐ明朝"/>
                        </a:rPr>
                        <a:t>社会</a:t>
                      </a:r>
                    </a:p>
                  </a:txBody>
                  <a:tcPr marL="11691" marR="11691" marT="11691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latin typeface="ＭＳ Ｐ明朝"/>
                        </a:rPr>
                        <a:t>地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>
                          <a:latin typeface="HGSｺﾞｼｯｸE"/>
                        </a:rPr>
                        <a:t>P23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1134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3381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Ⅱ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 smtClean="0">
                          <a:latin typeface="HGPｺﾞｼｯｸE"/>
                        </a:rPr>
                        <a:t>A86</a:t>
                      </a:r>
                      <a:r>
                        <a:rPr lang="en-US" altLang="ja-JP" sz="1400" b="0" i="0" u="none" strike="noStrike" dirty="0" smtClean="0">
                          <a:latin typeface="HGPｺﾞｼｯｸE"/>
                        </a:rPr>
                        <a:t>(</a:t>
                      </a:r>
                      <a:r>
                        <a:rPr lang="ja-JP" altLang="en-US" sz="1400" b="0" i="0" u="none" strike="noStrike" dirty="0" smtClean="0">
                          <a:latin typeface="HGPｺﾞｼｯｸE"/>
                        </a:rPr>
                        <a:t>移行措置</a:t>
                      </a:r>
                      <a:r>
                        <a:rPr lang="en-US" altLang="ja-JP" sz="1400" b="0" i="0" u="none" strike="noStrike" dirty="0" smtClean="0">
                          <a:latin typeface="HGPｺﾞｼｯｸE"/>
                        </a:rPr>
                        <a:t>)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1674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latin typeface="ＭＳ Ｐ明朝"/>
                        </a:rPr>
                        <a:t>歴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>
                          <a:latin typeface="HGPｺﾞｼｯｸE"/>
                        </a:rPr>
                        <a:t>P24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1134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3381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Ⅲ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>
                          <a:latin typeface="HGPｺﾞｼｯｸE"/>
                        </a:rPr>
                        <a:t>A87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1782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ja-JP" altLang="en-US" sz="1800" b="1" i="0" u="none" strike="noStrike">
                        <a:latin typeface="ＭＳ Ｐ明朝"/>
                      </a:endParaRPr>
                    </a:p>
                  </a:txBody>
                  <a:tcPr marL="11691" marR="11691" marT="11691" marB="0" vert="eaVert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latin typeface="ＭＳ Ｐ明朝"/>
                        </a:rPr>
                        <a:t>全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>
                          <a:latin typeface="HGPｺﾞｼｯｸE"/>
                        </a:rPr>
                        <a:t>P36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1242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23686"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815">
                <a:tc gridSpan="4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ln>
                          <a:solidFill>
                            <a:sysClr val="windowText" lastClr="000000"/>
                          </a:solidFill>
                        </a:ln>
                        <a:latin typeface="ＭＳ Ｐ明朝"/>
                      </a:endParaRPr>
                    </a:p>
                  </a:txBody>
                  <a:tcPr marL="11691" marR="11691" marT="116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ln>
                          <a:solidFill>
                            <a:sysClr val="windowText" lastClr="000000"/>
                          </a:solidFill>
                        </a:ln>
                        <a:latin typeface="ＭＳ Ｐ明朝"/>
                      </a:endParaRPr>
                    </a:p>
                  </a:txBody>
                  <a:tcPr marL="11691" marR="11691" marT="1169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ＭＳ Ｐ明朝"/>
                        </a:rPr>
                        <a:t>Win Pass </a:t>
                      </a:r>
                      <a:r>
                        <a:rPr lang="ja-JP" altLang="en-US" sz="1400" b="1" i="0" u="none" strike="noStrike" dirty="0">
                          <a:latin typeface="ＭＳ Ｐ明朝"/>
                        </a:rPr>
                        <a:t>演習編</a:t>
                      </a:r>
                    </a:p>
                  </a:txBody>
                  <a:tcPr marL="11691" marR="11691" marT="116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3568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>
                          <a:ln>
                            <a:solidFill>
                              <a:sysClr val="windowText" lastClr="000000"/>
                            </a:solidFill>
                          </a:ln>
                          <a:latin typeface="ＭＳ Ｐ明朝"/>
                        </a:rPr>
                        <a:t>　</a:t>
                      </a:r>
                    </a:p>
                  </a:txBody>
                  <a:tcPr marL="11691" marR="11691" marT="11691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ln>
                          <a:solidFill>
                            <a:sysClr val="windowText" lastClr="000000"/>
                          </a:solidFill>
                        </a:ln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ln>
                          <a:solidFill>
                            <a:sysClr val="windowText" lastClr="000000"/>
                          </a:solidFill>
                        </a:ln>
                        <a:latin typeface="ＭＳ Ｐ明朝"/>
                      </a:endParaRPr>
                    </a:p>
                  </a:txBody>
                  <a:tcPr marL="11691" marR="11691" marT="1169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ln>
                          <a:solidFill>
                            <a:sysClr val="windowText" lastClr="000000"/>
                          </a:solidFill>
                        </a:ln>
                        <a:latin typeface="ＭＳ Ｐ明朝"/>
                      </a:endParaRPr>
                    </a:p>
                  </a:txBody>
                  <a:tcPr marL="11691" marR="11691" marT="11691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 dirty="0">
                        <a:ln>
                          <a:solidFill>
                            <a:sysClr val="windowText" lastClr="000000"/>
                          </a:solidFill>
                        </a:ln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en-US" altLang="ja-JP" sz="1400" b="0" i="0" u="none" strike="noStrike" dirty="0">
                        <a:ln>
                          <a:solidFill>
                            <a:sysClr val="windowText" lastClr="000000"/>
                          </a:solidFill>
                        </a:ln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US" altLang="ja-JP" sz="1400" b="0" i="0" u="none" strike="noStrike" dirty="0">
                        <a:ln>
                          <a:solidFill>
                            <a:sysClr val="windowText" lastClr="000000"/>
                          </a:solidFill>
                        </a:ln>
                        <a:latin typeface="ＭＳ Ｐ明朝"/>
                      </a:endParaRPr>
                    </a:p>
                  </a:txBody>
                  <a:tcPr marL="11691" marR="11691" marT="1169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latin typeface="ＭＳ Ｐ明朝"/>
                        </a:rPr>
                        <a:t>数学</a:t>
                      </a:r>
                    </a:p>
                  </a:txBody>
                  <a:tcPr marL="11691" marR="11691" marT="11691" marB="0" vert="ea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1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>
                          <a:latin typeface="HGPｺﾞｼｯｸE"/>
                        </a:rPr>
                        <a:t>P91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771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33815"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2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>
                          <a:latin typeface="HGPｺﾞｼｯｸE"/>
                        </a:rPr>
                        <a:t>P92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771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33815"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>
                        <a:latin typeface="ＭＳ Ｐ明朝"/>
                      </a:endParaRPr>
                    </a:p>
                  </a:txBody>
                  <a:tcPr marL="11691" marR="11691" marT="1169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>
                          <a:latin typeface="ＭＳ Ｐ明朝"/>
                        </a:rPr>
                        <a:t>3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latin typeface="ＭＳ Ｐ明朝"/>
                        </a:rPr>
                        <a:t> </a:t>
                      </a:r>
                      <a:r>
                        <a:rPr lang="en-US" sz="1400" b="0" i="0" u="none" strike="noStrike" dirty="0">
                          <a:latin typeface="HGPｺﾞｼｯｸE"/>
                        </a:rPr>
                        <a:t>P93</a:t>
                      </a:r>
                      <a:endParaRPr lang="en-US" sz="1400" b="0" i="0" u="none" strike="noStrike" dirty="0">
                        <a:latin typeface="ＭＳ Ｐ明朝"/>
                      </a:endParaRP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latin typeface="ＭＳ Ｐ明朝"/>
                        </a:rPr>
                        <a:t>771</a:t>
                      </a:r>
                    </a:p>
                  </a:txBody>
                  <a:tcPr marL="11691" marR="11691" marT="11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1008993" y="4398579"/>
          <a:ext cx="208280" cy="59909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59909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表 10"/>
          <p:cNvGraphicFramePr>
            <a:graphicFrameLocks noGrp="1"/>
          </p:cNvGraphicFramePr>
          <p:nvPr/>
        </p:nvGraphicFramePr>
        <p:xfrm>
          <a:off x="961697" y="4367048"/>
          <a:ext cx="208280" cy="835573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83557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表 11"/>
          <p:cNvGraphicFramePr>
            <a:graphicFrameLocks noGrp="1"/>
          </p:cNvGraphicFramePr>
          <p:nvPr/>
        </p:nvGraphicFramePr>
        <p:xfrm>
          <a:off x="1040524" y="4382814"/>
          <a:ext cx="208280" cy="614855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614855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3" name="正方形/長方形 12"/>
          <p:cNvSpPr/>
          <p:nvPr/>
        </p:nvSpPr>
        <p:spPr>
          <a:xfrm>
            <a:off x="785786" y="4357694"/>
            <a:ext cx="628648" cy="7000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214414" y="1352496"/>
            <a:ext cx="67151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その他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・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PDF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データの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2019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年版のリリース　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1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回目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(2/20)</a:t>
            </a: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順次更新のあったものから告知していく。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・システムアシストテンプレート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・テキスト解答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など、不足しているものはご要望に応じて随時作成してまいります。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今既にお気づき</a:t>
            </a:r>
            <a:r>
              <a:rPr lang="ja-JP" altLang="en-US" dirty="0" err="1" smtClean="0">
                <a:latin typeface="メイリオ" pitchFamily="50" charset="-128"/>
                <a:ea typeface="メイリオ" pitchFamily="50" charset="-128"/>
              </a:rPr>
              <a:t>な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点があればアンケートにご記入ください。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運営中に何か思いつきましたらメールでお知らせください。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協議し、可能なものは対応させていただきます。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928670"/>
            <a:ext cx="8271951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834960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テキスト ボックス 4"/>
          <p:cNvSpPr txBox="1"/>
          <p:nvPr/>
        </p:nvSpPr>
        <p:spPr>
          <a:xfrm>
            <a:off x="357158" y="5286388"/>
            <a:ext cx="828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PASSUMAL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セット・・・ＰＤＦセット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28596" y="357166"/>
            <a:ext cx="8286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従来の学習指導の内容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・文言のセット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・動画のセット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・小テストのセット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＋ＰＤＦのセット（＝ＰＡＳＵＭＡＬセット）が加わる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通常授業とテスト前授業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→セットを簡略化するためのボタン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42976" y="357166"/>
            <a:ext cx="671517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改善内容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・プリントが問題、解答の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2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窓で表示される。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→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1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回で問題、解答を出すように変更する予定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・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PASSUMAL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セットがないものも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PASSUMAL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セットの自動進行が選べてしまう点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→選べないように変更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・生徒サイト、講師サイトともに、学習指導が通常授業なのかテスト前なのかがわかりにくい。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→表記するように変更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・出力されたプリントが誰のものかわからない。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→印刷日と名前をフッターに入れます。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表示メニュー等不自然な箇所のチューニング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・一つのテンプレート内に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PASSUMAL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が用意されているものとそうでないものが混在している。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→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PASSUMAL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のみで構成されているテンプレートを作成する。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42976" y="357166"/>
            <a:ext cx="6715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改善内容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・動きを生徒に理解させるのが大変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→生徒向けのマニュアルを用意する。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57224" y="2571744"/>
            <a:ext cx="67151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スケジュール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2/4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　プレリリース（社会のみのリリース）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不具合点等の修正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2/28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　英語リリース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数学、理科は完成次第順次リリース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（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3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月いっぱいのリリース完了を目指す）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1214414" y="1000108"/>
            <a:ext cx="65722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②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</a:rPr>
              <a:t>虎の巻</a:t>
            </a:r>
            <a:endParaRPr kumimoji="1"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</a:rPr>
              <a:t>◇構成のポイント</a:t>
            </a:r>
            <a:endParaRPr kumimoji="1"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hlinkClick r:id="rId3" action="ppaction://hlinkfile"/>
              </a:rPr>
              <a:t>０番目の授業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</a:rPr>
              <a:t>追加</a:t>
            </a:r>
            <a:endParaRPr kumimoji="1"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</a:rPr>
              <a:t>「主語」「動詞」とはどういうものを指すのかを説明する動画を追加。テンプレートでも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</a:rPr>
              <a:t>1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</a:rPr>
              <a:t>番の授業として登録</a:t>
            </a:r>
            <a:endParaRPr kumimoji="1"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kumimoji="1"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</a:rPr>
              <a:t>・確認テストの解答を作成中（３月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末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</a:rPr>
              <a:t>にリリース）</a:t>
            </a:r>
            <a:endParaRPr kumimoji="1"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kumimoji="1"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入手方法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ＰＤＦデータとして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manager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サイトから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Assist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オリジナルの教材からダウンロードが可能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1214414" y="1000108"/>
            <a:ext cx="74295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③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GENESIS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数学　中１～３</a:t>
            </a:r>
            <a:endParaRPr kumimoji="1"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◇改訂のポイント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従来の不足内容・移行措置に対応した追加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中１　素数の積を追加　累積相対度数は映像で文言のみ触れる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中２　「項と係数・次数」「平面図形」に用語を追加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中３　最終ページに「標本調査」を追加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◇入手方法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ＰＤＦデータとして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manager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サイトから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Assist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オリジナルの教材からダウンロードが可能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◇映像リリースは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3/1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　テンプレートにも組み込まれる。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在庫がなくなり次第、新しいテキストには印刷済み。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1214414" y="1000108"/>
            <a:ext cx="67151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④ウィンパス　国語　確認テストの作成</a:t>
            </a:r>
            <a:endParaRPr kumimoji="1"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◇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hlinkClick r:id="rId3" action="ppaction://hlinkfile"/>
              </a:rPr>
              <a:t>確認テスト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の用意　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hlinkClick r:id="rId4" action="ppaction://hlinkfile"/>
              </a:rPr>
              <a:t>別解答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小４～６国語において、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5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問前後の確認テストを用意。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テキストの設問内容ではなく、文章と動画をしっかり見てもらうと解ける問題を中心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◇小５「言葉の学習」単元の内容を改定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新小学生漢字に合わせて修正済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◇入手方法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ＰＤＦデータとして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manager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サイトからウィンパスの教材からダウンロードが可能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1214414" y="1000108"/>
            <a:ext cx="671517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⑤単科講座　数学の再編集</a:t>
            </a:r>
            <a:endParaRPr kumimoji="1"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中３用の単科講座　数学のテキストの改編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・図形　標準（空間図形を削除）　応用（空間図形全編）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・関数　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hlinkClick r:id="rId3" action="ppaction://hlinkfile"/>
              </a:rPr>
              <a:t>標準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　応用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・方程式　（規則性を追加）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・証明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・資料の整理・確率（新）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◇入手方法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青山英語学院へテキスト発注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テキスト代　全て　６４８円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◇リリース済み　テンプレートは作成中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1214414" y="1000108"/>
            <a:ext cx="67151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⑥移行措置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教科書改訂に伴い、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2019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年より移行措置対応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小４　算数　ウィンパス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小５　算数　ウィンパス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小４　算数　エフォート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Ⅰ</a:t>
            </a: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小５　算数　エフォート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Ⅱ</a:t>
            </a: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中１　数学　</a:t>
            </a:r>
            <a:r>
              <a:rPr lang="en-US" altLang="ja-JP" dirty="0" err="1" smtClean="0">
                <a:latin typeface="メイリオ" pitchFamily="50" charset="-128"/>
                <a:ea typeface="メイリオ" pitchFamily="50" charset="-128"/>
              </a:rPr>
              <a:t>Winpass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中１　理科　</a:t>
            </a:r>
            <a:r>
              <a:rPr lang="en-US" altLang="ja-JP" dirty="0" err="1" smtClean="0">
                <a:latin typeface="メイリオ" pitchFamily="50" charset="-128"/>
                <a:ea typeface="メイリオ" pitchFamily="50" charset="-128"/>
              </a:rPr>
              <a:t>Winpass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◇入手方法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en-US" altLang="ja-JP" dirty="0" err="1" smtClean="0">
                <a:latin typeface="メイリオ" pitchFamily="50" charset="-128"/>
                <a:ea typeface="メイリオ" pitchFamily="50" charset="-128"/>
              </a:rPr>
              <a:t>Winpass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購入時、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hlinkClick r:id="rId3" action="ppaction://hlinkfile"/>
              </a:rPr>
              <a:t>移行措置資料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が別冊で同封される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映像収録する。完成次第テンプレートにも取り込む。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1214414" y="1000108"/>
            <a:ext cx="671517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⑥移行措置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◇改訂のポイント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小４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「かんたんなわり合」　「メートル法で面積単元」の追加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「小数倍」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小５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「メートル法で体積単元」の追加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「速さ」「速さの利用」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中１数学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「素数の積」素因数分解と約数の個数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資料の整理に「累積度数」「累積相対度数」を追加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中１理科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「力のつり合い」「火山・地震災害」の追加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1214414" y="1000108"/>
            <a:ext cx="67151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⑦</a:t>
            </a:r>
            <a:r>
              <a:rPr lang="en-US" altLang="ja-JP" dirty="0" err="1" smtClean="0">
                <a:latin typeface="メイリオ" pitchFamily="50" charset="-128"/>
                <a:ea typeface="メイリオ" pitchFamily="50" charset="-128"/>
              </a:rPr>
              <a:t>Winpass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改訂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国語・英語の</a:t>
            </a:r>
            <a:r>
              <a:rPr lang="en-US" altLang="ja-JP" dirty="0" err="1" smtClean="0">
                <a:latin typeface="メイリオ" pitchFamily="50" charset="-128"/>
                <a:ea typeface="メイリオ" pitchFamily="50" charset="-128"/>
              </a:rPr>
              <a:t>Winpass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において、テキストの改訂が行われる。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旧版テキストを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Winpass2016</a:t>
            </a:r>
            <a:r>
              <a:rPr lang="ja-JP" altLang="en-US" dirty="0" err="1" smtClean="0">
                <a:latin typeface="メイリオ" pitchFamily="50" charset="-128"/>
                <a:ea typeface="メイリオ" pitchFamily="50" charset="-128"/>
              </a:rPr>
              <a:t>、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新版テキストを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Winpass2019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と名付け、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2019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年度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1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年間に限り、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Winpass2016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の国語、映像を視聴できる。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◇入手方法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en-US" altLang="ja-JP" dirty="0" err="1" smtClean="0">
                <a:latin typeface="メイリオ" pitchFamily="50" charset="-128"/>
                <a:ea typeface="メイリオ" pitchFamily="50" charset="-128"/>
              </a:rPr>
              <a:t>Winpass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購入時、背番号に注意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◇リリース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テンプレートを作成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(2/15)</a:t>
            </a: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英語は新規単元の確認テストを作成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(2/28)</a:t>
            </a: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映像は前半部分は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2/28</a:t>
            </a:r>
            <a:r>
              <a:rPr lang="ja-JP" altLang="en-US" dirty="0" err="1" smtClean="0">
                <a:latin typeface="メイリオ" pitchFamily="50" charset="-128"/>
                <a:ea typeface="メイリオ" pitchFamily="50" charset="-128"/>
              </a:rPr>
              <a:t>までに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セットする。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間に合わない部分は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3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月以降順次リリースする。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国語補助プリントは、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hlinkClick r:id="rId3" action="ppaction://hlinkfile"/>
              </a:rPr>
              <a:t>テキストに導入説明が追加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されたので作成せず。意味調べプリントを配布。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214414" y="1000108"/>
            <a:ext cx="67151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⑦</a:t>
            </a:r>
            <a:r>
              <a:rPr lang="en-US" altLang="ja-JP" dirty="0" err="1" smtClean="0">
                <a:latin typeface="メイリオ" pitchFamily="50" charset="-128"/>
                <a:ea typeface="メイリオ" pitchFamily="50" charset="-128"/>
              </a:rPr>
              <a:t>Winpass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改訂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(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英語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)</a:t>
            </a: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◇改訂のポイント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・４技能対応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（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※Speaking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はアシストで対応せず。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Listening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は音源も動画内で聞くことができる。解説もある。）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中１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be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動詞の否定文、疑問文が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1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単元に集約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en-US" altLang="ja-JP" dirty="0" smtClean="0">
                <a:latin typeface="メイリオ" pitchFamily="50" charset="-128"/>
                <a:ea typeface="メイリオ" pitchFamily="50" charset="-128"/>
              </a:rPr>
              <a:t>be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動詞の過去形、過去進行形が追加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中２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dirty="0" smtClean="0">
                <a:latin typeface="メイリオ" pitchFamily="50" charset="-128"/>
                <a:ea typeface="メイリオ" pitchFamily="50" charset="-128"/>
              </a:rPr>
              <a:t>規則動詞、不規則動詞が一般動詞の過去という形で統合</a:t>
            </a:r>
            <a:endParaRPr lang="en-US" altLang="ja-JP" dirty="0" smtClean="0">
              <a:latin typeface="メイリオ" pitchFamily="50" charset="-128"/>
              <a:ea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2597</TotalTime>
  <Words>736</Words>
  <Application>Microsoft Office PowerPoint</Application>
  <PresentationFormat>画面に合わせる (4:3)</PresentationFormat>
  <Paragraphs>297</Paragraphs>
  <Slides>16</Slides>
  <Notes>8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17" baseType="lpstr">
      <vt:lpstr>Office ​​テーマ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  <vt:lpstr>スライド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がくげい デジタル教材パック 提案書</dc:title>
  <dc:creator>香川千尋</dc:creator>
  <cp:lastModifiedBy>S A</cp:lastModifiedBy>
  <cp:revision>331</cp:revision>
  <cp:lastPrinted>2017-02-09T00:22:58Z</cp:lastPrinted>
  <dcterms:created xsi:type="dcterms:W3CDTF">2015-09-18T21:59:09Z</dcterms:created>
  <dcterms:modified xsi:type="dcterms:W3CDTF">2019-02-05T04:47:16Z</dcterms:modified>
</cp:coreProperties>
</file>